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p4" ContentType="video/unknown"/>
  <Override PartName="/ppt/notesSlides/notesSlide3.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eg" ContentType="image/jpeg"/>
  <Override PartName="/ppt/notesSlides/notesSlide6.xml" ContentType="application/vnd.openxmlformats-officedocument.presentationml.notesSlide+xml"/>
  <Override PartName="/ppt/media/image7.jpeg" ContentType="image/jpeg"/>
  <Override PartName="/ppt/media/image8.jpeg" ContentType="image/jpeg"/>
  <Override PartName="/ppt/media/image9.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1pPr>
    <a:lvl2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2pPr>
    <a:lvl3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3pPr>
    <a:lvl4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4pPr>
    <a:lvl5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5pPr>
    <a:lvl6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6pPr>
    <a:lvl7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7pPr>
    <a:lvl8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8pPr>
    <a:lvl9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38100" cap="flat">
              <a:solidFill>
                <a:srgbClr val="FFFFFF"/>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69696">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As such, gonna focus mainly on the 3D printing efforts (but will gloss over others)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GiF covers the first point</a:t>
            </a:r>
          </a:p>
          <a:p>
            <a:pPr/>
          </a:p>
          <a:p>
            <a:pPr/>
            <a:r>
              <a:t>Mass production is a balance of making sure you have enough materials inventory for the upcoming “season,” but also buying more if you think your materials might cost more in the future. Sure, you build in plans for increase demand, but not the 10x-10,000x (in the case of ventilators) that we’re seeing</a:t>
            </a:r>
          </a:p>
          <a:p>
            <a:pPr/>
          </a:p>
          <a:p>
            <a:pPr/>
            <a:r>
              <a:t>Airlines do this with fuel which is why flight prices aren’t immediately affected by fuel prices. </a:t>
            </a:r>
          </a:p>
          <a:p>
            <a:pPr/>
          </a:p>
          <a:p>
            <a:pPr/>
            <a:r>
              <a:t>This opened the door to a fallback onto Rapid Prototyping devices like 3D printers</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Why is this a fallback? Why isn’t 3D printing the de facto manufacturing standard by now?</a:t>
            </a:r>
          </a:p>
          <a:p>
            <a:pPr/>
          </a:p>
          <a:p>
            <a:pPr/>
            <a:r>
              <a:t>LOL NO (details next slide)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Liquid + gravity means not all designs can actually be built</a:t>
            </a:r>
          </a:p>
          <a:p>
            <a:pPr/>
          </a:p>
          <a:p>
            <a:pPr/>
          </a:p>
          <a:p>
            <a:pPr/>
            <a:r>
              <a:t>40-70 min per face shield band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And we’re doing it with much more than just 3D printers (NEXT)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Pass to Patrick</a:t>
            </a:r>
          </a:p>
          <a:p>
            <a:pPr/>
          </a:p>
          <a:p>
            <a:pPr/>
            <a:r>
              <a:t>(NEXT)  But how do we get tens of thousands of people to collaborate?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Most popular Chicago Facebook group (serving national Swedish hospital network) run by elderly woman with very little knowledge of FB groups but also won’t ad admins</a:t>
            </a:r>
          </a:p>
          <a:p>
            <a:pPr/>
          </a:p>
          <a:p>
            <a:pPr/>
            <a:r>
              <a:t>Most of the Chicago M4D group has been banned from her group for MENTIONING OTHER GROUPS. </a:t>
            </a:r>
            <a:br/>
            <a:br/>
            <a:r>
              <a:t>Oceans of infighting and false information. People speaking with authority on things they don’t understand, like what sterilization procedures hospitals use for various items, and what types of materials can withstand that. </a:t>
            </a:r>
          </a:p>
          <a:p>
            <a:pPr/>
          </a:p>
          <a:p>
            <a:pPr/>
            <a:r>
              <a:t>Misunderstanding of terminologies and process, such as “clinical trials” vs “used in a clinic”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Linus Tech Tips, Micro Center, Staples</a:t>
            </a:r>
          </a:p>
          <a:p>
            <a:pPr/>
          </a:p>
          <a:p>
            <a:pPr/>
            <a:r>
              <a:t>Ear savers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0000"/>
        </a:solidFill>
      </p:bgPr>
    </p:bg>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Presentation Title</a:t>
            </a:r>
          </a:p>
        </p:txBody>
      </p:sp>
      <p:sp>
        <p:nvSpPr>
          <p:cNvPr id="12" name="Author and Date"/>
          <p:cNvSpPr txBox="1"/>
          <p:nvPr>
            <p:ph type="body" sz="quarter" idx="13"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noFill/>
      </p:bgPr>
    </p:bg>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13"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noFill/>
      </p:bgPr>
    </p:bg>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482346840_2880x1920.jpg"/>
          <p:cNvSpPr/>
          <p:nvPr>
            <p:ph type="pic" sz="half" idx="13"/>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14"/>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15"/>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13"/>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14"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Image"/>
          <p:cNvSpPr/>
          <p:nvPr>
            <p:ph type="pic" idx="13"/>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13"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579215462_1440x2158.jpg"/>
          <p:cNvSpPr/>
          <p:nvPr>
            <p:ph type="pic" idx="13"/>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14"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no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1812152"/>
            <a:ext cx="21844000" cy="3873501"/>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13"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13"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0" defTabSz="825500">
              <a:buClrTx/>
              <a:buSzTx/>
              <a:buNone/>
              <a:defRPr spc="-55" sz="5500"/>
            </a:lvl2pPr>
            <a:lvl3pPr marL="0" indent="0" defTabSz="825500">
              <a:buClrTx/>
              <a:buSzTx/>
              <a:buNone/>
              <a:defRPr spc="-55" sz="5500"/>
            </a:lvl3pPr>
            <a:lvl4pPr marL="0" indent="0" defTabSz="825500">
              <a:buClrTx/>
              <a:buSzTx/>
              <a:buNone/>
              <a:defRPr spc="-55" sz="5500"/>
            </a:lvl4pPr>
            <a:lvl5pPr marL="0" indent="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getusppe.org" TargetMode="External"/><Relationship Id="rId3" Type="http://schemas.openxmlformats.org/officeDocument/2006/relationships/hyperlink" Target="https://tinyurl.com/masksfordocs" TargetMode="External"/><Relationship Id="rId4" Type="http://schemas.openxmlformats.org/officeDocument/2006/relationships/hyperlink" Target="https://3dprint.nih.gov/discover/" TargetMode="External"/><Relationship Id="rId5" Type="http://schemas.openxmlformats.org/officeDocument/2006/relationships/hyperlink" Target="https://www.makemasks2020.org/mask-making-guide"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51" name="Shoot First, Ask Questions Later"/>
          <p:cNvSpPr txBox="1"/>
          <p:nvPr>
            <p:ph type="ctrTitle"/>
          </p:nvPr>
        </p:nvSpPr>
        <p:spPr>
          <a:prstGeom prst="rect">
            <a:avLst/>
          </a:prstGeom>
        </p:spPr>
        <p:txBody>
          <a:bodyPr/>
          <a:lstStyle/>
          <a:p>
            <a:pPr/>
            <a:r>
              <a:t>Shoot First, Ask Questions Later</a:t>
            </a:r>
          </a:p>
        </p:txBody>
      </p:sp>
      <p:sp>
        <p:nvSpPr>
          <p:cNvPr id="152" name="The Maker Response to COVID-19"/>
          <p:cNvSpPr txBox="1"/>
          <p:nvPr>
            <p:ph type="subTitle" sz="quarter" idx="1"/>
          </p:nvPr>
        </p:nvSpPr>
        <p:spPr>
          <a:prstGeom prst="rect">
            <a:avLst/>
          </a:prstGeom>
        </p:spPr>
        <p:txBody>
          <a:bodyPr/>
          <a:lstStyle/>
          <a:p>
            <a:pPr/>
            <a:r>
              <a:t>The Maker Response to COVID-19</a:t>
            </a:r>
          </a:p>
        </p:txBody>
      </p:sp>
      <p:sp>
        <p:nvSpPr>
          <p:cNvPr id="153" name="Johnny Xmas - GRIMMcon 2020 || Github: JohnnyXmas || Twitter: J0hnnyXm4s || Twitch: j0hnnyxm4s"/>
          <p:cNvSpPr txBox="1"/>
          <p:nvPr/>
        </p:nvSpPr>
        <p:spPr>
          <a:xfrm>
            <a:off x="1270000" y="8923831"/>
            <a:ext cx="218440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25500">
              <a:spcBef>
                <a:spcPts val="0"/>
              </a:spcBef>
              <a:defRPr sz="3500">
                <a:solidFill>
                  <a:srgbClr val="D5D5D5"/>
                </a:solidFill>
                <a:latin typeface="Graphik Medium"/>
                <a:ea typeface="Graphik Medium"/>
                <a:cs typeface="Graphik Medium"/>
                <a:sym typeface="Graphik Medium"/>
              </a:defRPr>
            </a:lvl1pPr>
          </a:lstStyle>
          <a:p>
            <a:pPr/>
            <a:r>
              <a:t>Johnny Xmas - GRIMMcon 2020 || Github: JohnnyXmas || Twitter: J0hnnyXm4s || Twitch: j0hnnyxm4s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204" name="Where are we Now?"/>
          <p:cNvSpPr txBox="1"/>
          <p:nvPr>
            <p:ph type="body" sz="quarter" idx="1"/>
          </p:nvPr>
        </p:nvSpPr>
        <p:spPr>
          <a:xfrm>
            <a:off x="1270000" y="-375583"/>
            <a:ext cx="21844000" cy="2921108"/>
          </a:xfrm>
          <a:prstGeom prst="rect">
            <a:avLst/>
          </a:prstGeom>
        </p:spPr>
        <p:txBody>
          <a:bodyPr/>
          <a:lstStyle>
            <a:lvl1pPr defTabSz="1804370">
              <a:defRPr spc="-331" sz="16576"/>
            </a:lvl1pPr>
          </a:lstStyle>
          <a:p>
            <a:pPr/>
            <a:r>
              <a:t>Where are we Now?</a:t>
            </a:r>
          </a:p>
        </p:txBody>
      </p:sp>
      <p:sp>
        <p:nvSpPr>
          <p:cNvPr id="205" name="Hackerspaces &amp;  Internet stars put huge # of printers to work…"/>
          <p:cNvSpPr txBox="1"/>
          <p:nvPr>
            <p:ph type="body" idx="13"/>
          </p:nvPr>
        </p:nvSpPr>
        <p:spPr>
          <a:xfrm>
            <a:off x="750238" y="4437065"/>
            <a:ext cx="22883524" cy="7827321"/>
          </a:xfrm>
          <a:prstGeom prst="rect">
            <a:avLst/>
          </a:prstGeom>
          <a:extLst>
            <a:ext uri="{C572A759-6A51-4108-AA02-DFA0A04FC94B}">
              <ma14:wrappingTextBoxFlag xmlns:ma14="http://schemas.microsoft.com/office/mac/drawingml/2011/main" val="1"/>
            </a:ext>
          </a:extLst>
        </p:spPr>
        <p:txBody>
          <a:bodyPr/>
          <a:lstStyle/>
          <a:p>
            <a:pPr marL="593725" indent="-593725" algn="l" defTabSz="701675">
              <a:lnSpc>
                <a:spcPct val="150000"/>
              </a:lnSpc>
              <a:buClr>
                <a:srgbClr val="FFFFFF"/>
              </a:buClr>
              <a:buSzPct val="100000"/>
              <a:buChar char="•"/>
              <a:defRPr sz="6035"/>
            </a:pPr>
            <a:r>
              <a:t>Hackerspaces &amp;  Internet stars put huge # of printers to work</a:t>
            </a:r>
          </a:p>
          <a:p>
            <a:pPr marL="593725" indent="-593725" algn="l" defTabSz="701675">
              <a:lnSpc>
                <a:spcPct val="150000"/>
              </a:lnSpc>
              <a:buClr>
                <a:srgbClr val="FFFFFF"/>
              </a:buClr>
              <a:buSzPct val="100000"/>
              <a:buChar char="•"/>
              <a:defRPr sz="6035"/>
            </a:pPr>
            <a:r>
              <a:t>Retail outlets donate materials</a:t>
            </a:r>
          </a:p>
          <a:p>
            <a:pPr marL="593725" indent="-593725" algn="l" defTabSz="701675">
              <a:lnSpc>
                <a:spcPct val="150000"/>
              </a:lnSpc>
              <a:buClr>
                <a:srgbClr val="FFFFFF"/>
              </a:buClr>
              <a:buSzPct val="100000"/>
              <a:buChar char="•"/>
              <a:defRPr sz="6035"/>
            </a:pPr>
            <a:r>
              <a:t>Some manufacturers selling pro PPE at cost</a:t>
            </a:r>
          </a:p>
          <a:p>
            <a:pPr marL="593725" indent="-593725" algn="l" defTabSz="701675">
              <a:lnSpc>
                <a:spcPct val="150000"/>
              </a:lnSpc>
              <a:buClr>
                <a:srgbClr val="FFFFFF"/>
              </a:buClr>
              <a:buSzPct val="100000"/>
              <a:buChar char="•"/>
              <a:defRPr sz="6035"/>
            </a:pPr>
            <a:r>
              <a:t>Community continues to tweak 3D models and invent new wearables</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209" name="#GetUsPPE and getusppe.org if you have or need PPE, or want to donate $…"/>
          <p:cNvSpPr txBox="1"/>
          <p:nvPr>
            <p:ph type="body" idx="13"/>
          </p:nvPr>
        </p:nvSpPr>
        <p:spPr>
          <a:xfrm>
            <a:off x="750238" y="2660586"/>
            <a:ext cx="22883524" cy="10128436"/>
          </a:xfrm>
          <a:prstGeom prst="rect">
            <a:avLst/>
          </a:prstGeom>
          <a:extLst>
            <a:ext uri="{C572A759-6A51-4108-AA02-DFA0A04FC94B}">
              <ma14:wrappingTextBoxFlag xmlns:ma14="http://schemas.microsoft.com/office/mac/drawingml/2011/main" val="1"/>
            </a:ext>
          </a:extLst>
        </p:spPr>
        <p:txBody>
          <a:bodyPr/>
          <a:lstStyle/>
          <a:p>
            <a:pPr marL="537844" indent="-537844" algn="l" defTabSz="635634">
              <a:lnSpc>
                <a:spcPct val="150000"/>
              </a:lnSpc>
              <a:buClr>
                <a:srgbClr val="FFFFFF"/>
              </a:buClr>
              <a:buSzPct val="100000"/>
              <a:buChar char="•"/>
              <a:defRPr sz="4619"/>
            </a:pPr>
            <a:r>
              <a:t>#GetUsPPE and </a:t>
            </a:r>
            <a:r>
              <a:rPr u="sng">
                <a:hlinkClick r:id="rId2" invalidUrl="" action="" tgtFrame="" tooltip="" history="1" highlightClick="0" endSnd="0"/>
              </a:rPr>
              <a:t>getusppe.org</a:t>
            </a:r>
            <a:r>
              <a:t> if you have or need PPE, or want to donate $</a:t>
            </a:r>
          </a:p>
          <a:p>
            <a:pPr marL="537844" indent="-537844" algn="l" defTabSz="635634">
              <a:lnSpc>
                <a:spcPct val="150000"/>
              </a:lnSpc>
              <a:buClr>
                <a:srgbClr val="FFFFFF"/>
              </a:buClr>
              <a:buSzPct val="100000"/>
              <a:buChar char="•"/>
              <a:defRPr sz="4619"/>
            </a:pPr>
            <a:r>
              <a:t>Masks For Docs Slack: </a:t>
            </a:r>
            <a:r>
              <a:rPr u="sng">
                <a:hlinkClick r:id="rId3" invalidUrl="" action="" tgtFrame="" tooltip="" history="1" highlightClick="0" endSnd="0"/>
              </a:rPr>
              <a:t>https://tinyurl.com/masksfordocs</a:t>
            </a:r>
          </a:p>
          <a:p>
            <a:pPr lvl="2" marL="1317720" indent="-457168" defTabSz="635634">
              <a:lnSpc>
                <a:spcPct val="150000"/>
              </a:lnSpc>
              <a:spcBef>
                <a:spcPts val="0"/>
              </a:spcBef>
              <a:defRPr sz="3927">
                <a:solidFill>
                  <a:srgbClr val="D5D5D5"/>
                </a:solidFill>
                <a:latin typeface="Graphik Medium"/>
                <a:ea typeface="Graphik Medium"/>
                <a:cs typeface="Graphik Medium"/>
                <a:sym typeface="Graphik Medium"/>
              </a:defRPr>
            </a:pPr>
            <a:r>
              <a:t>Join applicable channels, READ THE PINNED POSTS</a:t>
            </a:r>
          </a:p>
          <a:p>
            <a:pPr marL="457168" indent="-457168" algn="l" defTabSz="635634">
              <a:lnSpc>
                <a:spcPct val="150000"/>
              </a:lnSpc>
              <a:buClr>
                <a:srgbClr val="FFFFFF"/>
              </a:buClr>
              <a:buSzPct val="100000"/>
              <a:buChar char="•"/>
              <a:defRPr sz="3927"/>
            </a:pPr>
            <a:r>
              <a:rPr u="sng">
                <a:hlinkClick r:id="rId4" invalidUrl="" action="" tgtFrame="" tooltip="" history="1" highlightClick="0" endSnd="0"/>
              </a:rPr>
              <a:t>https://3dprint.nih.gov/discover/</a:t>
            </a:r>
          </a:p>
          <a:p>
            <a:pPr marL="457168" indent="-457168" algn="l" defTabSz="635634">
              <a:lnSpc>
                <a:spcPct val="150000"/>
              </a:lnSpc>
              <a:buClr>
                <a:srgbClr val="FFFFFF"/>
              </a:buClr>
              <a:buSzPct val="100000"/>
              <a:buChar char="•"/>
              <a:defRPr sz="3927"/>
            </a:pPr>
            <a:r>
              <a:rPr u="sng">
                <a:hlinkClick r:id="rId5" invalidUrl="" action="" tgtFrame="" tooltip="" history="1" highlightClick="0" endSnd="0"/>
              </a:rPr>
              <a:t>https://www.makemasks2020.org/mask-making-guide</a:t>
            </a:r>
          </a:p>
          <a:p>
            <a:pPr marL="457168" indent="-457168" algn="l" defTabSz="635634">
              <a:lnSpc>
                <a:spcPct val="150000"/>
              </a:lnSpc>
              <a:buClr>
                <a:srgbClr val="FFFFFF"/>
              </a:buClr>
              <a:buSzPct val="100000"/>
              <a:buChar char="•"/>
              <a:defRPr sz="3927"/>
            </a:pPr>
            <a:r>
              <a:t>Get on the horn. </a:t>
            </a:r>
          </a:p>
          <a:p>
            <a:pPr lvl="1" marL="887444" indent="-457168" defTabSz="635634">
              <a:lnSpc>
                <a:spcPct val="150000"/>
              </a:lnSpc>
              <a:spcBef>
                <a:spcPts val="0"/>
              </a:spcBef>
              <a:defRPr sz="3927">
                <a:solidFill>
                  <a:srgbClr val="D5D5D5"/>
                </a:solidFill>
                <a:latin typeface="Graphik Medium"/>
                <a:ea typeface="Graphik Medium"/>
                <a:cs typeface="Graphik Medium"/>
                <a:sym typeface="Graphik Medium"/>
              </a:defRPr>
            </a:pPr>
            <a:r>
              <a:t>Ask around your community. </a:t>
            </a:r>
          </a:p>
          <a:p>
            <a:pPr lvl="1" marL="887444" indent="-457168" defTabSz="635634">
              <a:lnSpc>
                <a:spcPct val="150000"/>
              </a:lnSpc>
              <a:spcBef>
                <a:spcPts val="0"/>
              </a:spcBef>
              <a:defRPr sz="3927">
                <a:solidFill>
                  <a:srgbClr val="D5D5D5"/>
                </a:solidFill>
                <a:latin typeface="Graphik Medium"/>
                <a:ea typeface="Graphik Medium"/>
                <a:cs typeface="Graphik Medium"/>
                <a:sym typeface="Graphik Medium"/>
              </a:defRPr>
            </a:pPr>
            <a:r>
              <a:t>FB / Reddit groups / Neighbor apps</a:t>
            </a:r>
          </a:p>
          <a:p>
            <a:pPr lvl="1" marL="887444" indent="-457168" defTabSz="635634">
              <a:lnSpc>
                <a:spcPct val="150000"/>
              </a:lnSpc>
              <a:spcBef>
                <a:spcPts val="0"/>
              </a:spcBef>
              <a:defRPr sz="3927">
                <a:solidFill>
                  <a:srgbClr val="D5D5D5"/>
                </a:solidFill>
                <a:latin typeface="Graphik Medium"/>
                <a:ea typeface="Graphik Medium"/>
                <a:cs typeface="Graphik Medium"/>
                <a:sym typeface="Graphik Medium"/>
              </a:defRPr>
            </a:pPr>
            <a:r>
              <a:t>Hackerspaces </a:t>
            </a:r>
          </a:p>
          <a:p>
            <a:pPr lvl="1" marL="887444" indent="-457168" defTabSz="635634">
              <a:lnSpc>
                <a:spcPct val="150000"/>
              </a:lnSpc>
              <a:spcBef>
                <a:spcPts val="0"/>
              </a:spcBef>
              <a:defRPr sz="3927">
                <a:solidFill>
                  <a:srgbClr val="D5D5D5"/>
                </a:solidFill>
                <a:latin typeface="Graphik Medium"/>
                <a:ea typeface="Graphik Medium"/>
                <a:cs typeface="Graphik Medium"/>
                <a:sym typeface="Graphik Medium"/>
              </a:defRPr>
            </a:pPr>
            <a:r>
              <a:t>You may be the one who has to jumpstart things.</a:t>
            </a:r>
          </a:p>
        </p:txBody>
      </p:sp>
      <p:sp>
        <p:nvSpPr>
          <p:cNvPr id="210" name="More Info / How can you Help?"/>
          <p:cNvSpPr txBox="1"/>
          <p:nvPr/>
        </p:nvSpPr>
        <p:spPr>
          <a:xfrm>
            <a:off x="1270000" y="-37350"/>
            <a:ext cx="21844000" cy="2849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lnSpc>
                <a:spcPct val="80000"/>
              </a:lnSpc>
              <a:spcBef>
                <a:spcPts val="0"/>
              </a:spcBef>
              <a:defRPr spc="-239" sz="12000">
                <a:gradFill flip="none" rotWithShape="1">
                  <a:gsLst>
                    <a:gs pos="0">
                      <a:srgbClr val="FF00D8"/>
                    </a:gs>
                    <a:gs pos="100000">
                      <a:srgbClr val="FFFD00"/>
                    </a:gs>
                  </a:gsLst>
                  <a:lin ang="2700000" scaled="0"/>
                </a:gradFill>
                <a:latin typeface="+mn-lt"/>
                <a:ea typeface="+mn-ea"/>
                <a:cs typeface="+mn-cs"/>
                <a:sym typeface="Graphik Semibold"/>
              </a:defRPr>
            </a:lvl1pPr>
          </a:lstStyle>
          <a:p>
            <a:pPr/>
            <a:r>
              <a:t>More Info / How can you Help?</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212" name="Shoot First, Ask Questions Later"/>
          <p:cNvSpPr txBox="1"/>
          <p:nvPr>
            <p:ph type="ctrTitle"/>
          </p:nvPr>
        </p:nvSpPr>
        <p:spPr>
          <a:prstGeom prst="rect">
            <a:avLst/>
          </a:prstGeom>
        </p:spPr>
        <p:txBody>
          <a:bodyPr/>
          <a:lstStyle/>
          <a:p>
            <a:pPr/>
            <a:r>
              <a:t>Shoot First, Ask Questions Later</a:t>
            </a:r>
          </a:p>
        </p:txBody>
      </p:sp>
      <p:sp>
        <p:nvSpPr>
          <p:cNvPr id="213" name="Johnny Xmas - GRIMMcon 2020 || Github: JohnnyXmas || Twitter: J0hnnyXm4s || Twitch: j0hnnyxm4s"/>
          <p:cNvSpPr txBox="1"/>
          <p:nvPr>
            <p:ph type="body" idx="13"/>
          </p:nvPr>
        </p:nvSpPr>
        <p:spPr>
          <a:xfrm>
            <a:off x="1270000" y="8826489"/>
            <a:ext cx="21844000" cy="694056"/>
          </a:xfrm>
          <a:prstGeom prst="rect">
            <a:avLst/>
          </a:prstGeom>
          <a:extLst>
            <a:ext uri="{C572A759-6A51-4108-AA02-DFA0A04FC94B}">
              <ma14:wrappingTextBoxFlag xmlns:ma14="http://schemas.microsoft.com/office/mac/drawingml/2011/main" val="1"/>
            </a:ext>
          </a:extLst>
        </p:spPr>
        <p:txBody>
          <a:bodyPr/>
          <a:lstStyle/>
          <a:p>
            <a:pPr/>
            <a:r>
              <a:t>Johnny Xmas - GRIMMcon 2020 || Github: JohnnyXmas || Twitter: J0hnnyXm4s || Twitch: j0hnnyxm4s</a:t>
            </a:r>
          </a:p>
        </p:txBody>
      </p:sp>
      <p:sp>
        <p:nvSpPr>
          <p:cNvPr id="214" name="The Maker Response to COVID-19"/>
          <p:cNvSpPr txBox="1"/>
          <p:nvPr>
            <p:ph type="subTitle" sz="quarter" idx="1"/>
          </p:nvPr>
        </p:nvSpPr>
        <p:spPr>
          <a:prstGeom prst="rect">
            <a:avLst/>
          </a:prstGeom>
        </p:spPr>
        <p:txBody>
          <a:bodyPr/>
          <a:lstStyle/>
          <a:p>
            <a:pPr/>
            <a:r>
              <a:t>The Maker Response to COVID-19</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pic>
        <p:nvPicPr>
          <p:cNvPr id="155" name="Screen Shot 2020-04-12 at 7.29.53 PM.png" descr="Screen Shot 2020-04-12 at 7.29.53 PM.png"/>
          <p:cNvPicPr>
            <a:picLocks noChangeAspect="1"/>
          </p:cNvPicPr>
          <p:nvPr/>
        </p:nvPicPr>
        <p:blipFill>
          <a:blip r:embed="rId3">
            <a:extLst/>
          </a:blip>
          <a:stretch>
            <a:fillRect/>
          </a:stretch>
        </p:blipFill>
        <p:spPr>
          <a:xfrm>
            <a:off x="9870178" y="4149487"/>
            <a:ext cx="13957301" cy="4902201"/>
          </a:xfrm>
          <a:prstGeom prst="rect">
            <a:avLst/>
          </a:prstGeom>
          <a:ln w="12700">
            <a:miter lim="400000"/>
          </a:ln>
          <a:effectLst>
            <a:outerShdw sx="100000" sy="100000" kx="0" ky="0" algn="b" rotWithShape="0" blurRad="381000" dist="25400" dir="5400000">
              <a:srgbClr val="000000">
                <a:alpha val="68841"/>
              </a:srgbClr>
            </a:outerShdw>
          </a:effectLst>
        </p:spPr>
      </p:pic>
      <p:sp>
        <p:nvSpPr>
          <p:cNvPr id="156" name="Trainer, AppSec Analyst &amp; Sr. Researcher  (&amp; “Whatever Else”) for GRIMM…"/>
          <p:cNvSpPr txBox="1"/>
          <p:nvPr>
            <p:ph type="body" idx="13"/>
          </p:nvPr>
        </p:nvSpPr>
        <p:spPr>
          <a:xfrm>
            <a:off x="1082790" y="2426456"/>
            <a:ext cx="21844001" cy="2012361"/>
          </a:xfrm>
          <a:prstGeom prst="rect">
            <a:avLst/>
          </a:prstGeom>
          <a:extLst>
            <a:ext uri="{C572A759-6A51-4108-AA02-DFA0A04FC94B}">
              <ma14:wrappingTextBoxFlag xmlns:ma14="http://schemas.microsoft.com/office/mac/drawingml/2011/main" val="1"/>
            </a:ext>
          </a:extLst>
        </p:spPr>
        <p:txBody>
          <a:bodyPr/>
          <a:lstStyle/>
          <a:p>
            <a:pPr marL="512233" indent="-512233" algn="l">
              <a:lnSpc>
                <a:spcPct val="150000"/>
              </a:lnSpc>
              <a:buClr>
                <a:srgbClr val="FFFFFF"/>
              </a:buClr>
              <a:buSzPct val="100000"/>
              <a:buChar char="•"/>
            </a:pPr>
            <a:r>
              <a:t>Trainer, AppSec Analyst &amp; Sr. Researcher  (&amp; “Whatever Else”) for GRIMM</a:t>
            </a:r>
          </a:p>
          <a:p>
            <a:pPr marL="512233" indent="-512233" algn="l">
              <a:lnSpc>
                <a:spcPct val="150000"/>
              </a:lnSpc>
              <a:buClr>
                <a:srgbClr val="FFFFFF"/>
              </a:buClr>
              <a:buSzPct val="100000"/>
              <a:buChar char="•"/>
            </a:pPr>
            <a:r>
              <a:t>More applicably, this guy:</a:t>
            </a:r>
          </a:p>
        </p:txBody>
      </p:sp>
      <p:sp>
        <p:nvSpPr>
          <p:cNvPr id="157" name="~ % whoamitho"/>
          <p:cNvSpPr txBox="1"/>
          <p:nvPr>
            <p:ph type="body" sz="half" idx="1"/>
          </p:nvPr>
        </p:nvSpPr>
        <p:spPr>
          <a:xfrm>
            <a:off x="1270000" y="-561802"/>
            <a:ext cx="21844000" cy="4394201"/>
          </a:xfrm>
          <a:prstGeom prst="rect">
            <a:avLst/>
          </a:prstGeom>
        </p:spPr>
        <p:txBody>
          <a:bodyPr/>
          <a:lstStyle/>
          <a:p>
            <a:pPr/>
            <a:r>
              <a:t>~ % whoamitho</a:t>
            </a:r>
          </a:p>
        </p:txBody>
      </p:sp>
      <p:pic>
        <p:nvPicPr>
          <p:cNvPr id="158" name="Screen Shot 2020-04-12 at 7.24.04 PM.png" descr="Screen Shot 2020-04-12 at 7.24.04 PM.png"/>
          <p:cNvPicPr>
            <a:picLocks noChangeAspect="1"/>
          </p:cNvPicPr>
          <p:nvPr/>
        </p:nvPicPr>
        <p:blipFill>
          <a:blip r:embed="rId4">
            <a:extLst/>
          </a:blip>
          <a:stretch>
            <a:fillRect/>
          </a:stretch>
        </p:blipFill>
        <p:spPr>
          <a:xfrm>
            <a:off x="2496073" y="5239755"/>
            <a:ext cx="9956801" cy="7810501"/>
          </a:xfrm>
          <a:prstGeom prst="rect">
            <a:avLst/>
          </a:prstGeom>
          <a:ln w="12700">
            <a:miter lim="400000"/>
          </a:ln>
          <a:effectLst>
            <a:outerShdw sx="100000" sy="100000" kx="0" ky="0" algn="b" rotWithShape="0" blurRad="381000" dist="25400" dir="5400000">
              <a:srgbClr val="000000">
                <a:alpha val="68841"/>
              </a:srgbClr>
            </a:outerShdw>
          </a:effectLst>
        </p:spPr>
      </p:pic>
      <p:pic>
        <p:nvPicPr>
          <p:cNvPr id="159" name="Screen Shot 2020-04-12 at 7.29.38 PM.png" descr="Screen Shot 2020-04-12 at 7.29.38 PM.png"/>
          <p:cNvPicPr>
            <a:picLocks noChangeAspect="1"/>
          </p:cNvPicPr>
          <p:nvPr/>
        </p:nvPicPr>
        <p:blipFill>
          <a:blip r:embed="rId5">
            <a:extLst/>
          </a:blip>
          <a:stretch>
            <a:fillRect/>
          </a:stretch>
        </p:blipFill>
        <p:spPr>
          <a:xfrm>
            <a:off x="11512245" y="9368776"/>
            <a:ext cx="9542228" cy="3749732"/>
          </a:xfrm>
          <a:prstGeom prst="rect">
            <a:avLst/>
          </a:prstGeom>
          <a:ln w="12700">
            <a:miter lim="400000"/>
          </a:ln>
          <a:effectLst>
            <a:outerShdw sx="100000" sy="100000" kx="0" ky="0" algn="b" rotWithShape="0" blurRad="381000" dist="25400" dir="5400000">
              <a:srgbClr val="000000">
                <a:alpha val="68841"/>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63" name="What’s Going on ?"/>
          <p:cNvSpPr txBox="1"/>
          <p:nvPr>
            <p:ph type="body" sz="quarter" idx="1"/>
          </p:nvPr>
        </p:nvSpPr>
        <p:spPr>
          <a:xfrm>
            <a:off x="1270000" y="-282710"/>
            <a:ext cx="21844000" cy="2220612"/>
          </a:xfrm>
          <a:prstGeom prst="rect">
            <a:avLst/>
          </a:prstGeom>
        </p:spPr>
        <p:txBody>
          <a:bodyPr/>
          <a:lstStyle>
            <a:lvl1pPr defTabSz="1365469">
              <a:defRPr spc="-250" sz="12544"/>
            </a:lvl1pPr>
          </a:lstStyle>
          <a:p>
            <a:pPr/>
            <a:r>
              <a:t>What’s Going on ?</a:t>
            </a:r>
          </a:p>
        </p:txBody>
      </p:sp>
      <p:sp>
        <p:nvSpPr>
          <p:cNvPr id="164" name="The US did not have a proper plan in place for a Pandemic…"/>
          <p:cNvSpPr txBox="1"/>
          <p:nvPr>
            <p:ph type="body" idx="13"/>
          </p:nvPr>
        </p:nvSpPr>
        <p:spPr>
          <a:xfrm>
            <a:off x="175665" y="9625210"/>
            <a:ext cx="18353563" cy="3464073"/>
          </a:xfrm>
          <a:prstGeom prst="rect">
            <a:avLst/>
          </a:prstGeom>
          <a:extLst>
            <a:ext uri="{C572A759-6A51-4108-AA02-DFA0A04FC94B}">
              <ma14:wrappingTextBoxFlag xmlns:ma14="http://schemas.microsoft.com/office/mac/drawingml/2011/main" val="1"/>
            </a:ext>
          </a:extLst>
        </p:spPr>
        <p:txBody>
          <a:bodyPr/>
          <a:lstStyle/>
          <a:p>
            <a:pPr marL="445643" indent="-445643" algn="l" defTabSz="718184">
              <a:lnSpc>
                <a:spcPct val="150000"/>
              </a:lnSpc>
              <a:buClr>
                <a:srgbClr val="FFFFFF"/>
              </a:buClr>
              <a:buSzPct val="100000"/>
              <a:buChar char="•"/>
              <a:defRPr sz="3828"/>
            </a:pPr>
            <a:r>
              <a:t>The US did not have a proper plan in place for a Pandemic</a:t>
            </a:r>
          </a:p>
          <a:p>
            <a:pPr marL="445643" indent="-445643" algn="l" defTabSz="718184">
              <a:lnSpc>
                <a:spcPct val="150000"/>
              </a:lnSpc>
              <a:buClr>
                <a:srgbClr val="FFFFFF"/>
              </a:buClr>
              <a:buSzPct val="100000"/>
              <a:buChar char="•"/>
              <a:defRPr sz="3828"/>
            </a:pPr>
            <a:r>
              <a:t>Mass production of PPE (or most anything) is a balance and can’t shift rapidly</a:t>
            </a:r>
          </a:p>
          <a:p>
            <a:pPr marL="445643" indent="-445643" algn="l" defTabSz="718184">
              <a:lnSpc>
                <a:spcPct val="150000"/>
              </a:lnSpc>
              <a:buClr>
                <a:srgbClr val="FFFFFF"/>
              </a:buClr>
              <a:buSzPct val="100000"/>
              <a:buChar char="•"/>
              <a:defRPr sz="3828"/>
            </a:pPr>
            <a:r>
              <a:t>“Any port in a storm” leads to repurposing of rapid prototyping systems</a:t>
            </a:r>
          </a:p>
        </p:txBody>
      </p:sp>
      <p:pic>
        <p:nvPicPr>
          <p:cNvPr id="165" name="23tuuKRrzb5vYe7S.mp4" descr="23tuuKRrzb5vYe7S.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5621859" y="1830821"/>
            <a:ext cx="13140282" cy="7385639"/>
          </a:xfrm>
          <a:prstGeom prst="rect">
            <a:avLst/>
          </a:prstGeom>
          <a:ln w="12700">
            <a:miter lim="400000"/>
          </a:ln>
          <a:effectLst>
            <a:outerShdw sx="100000" sy="100000" kx="0" ky="0" algn="b" rotWithShape="0" blurRad="330200" dist="25400" dir="5400000">
              <a:srgbClr val="876AF2">
                <a:alpha val="68841"/>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0000000"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69" name="Isn’t 3D Printing Perfect, Futuristic Magic?"/>
          <p:cNvSpPr txBox="1"/>
          <p:nvPr>
            <p:ph type="body" sz="quarter" idx="1"/>
          </p:nvPr>
        </p:nvSpPr>
        <p:spPr>
          <a:xfrm>
            <a:off x="1270000" y="587568"/>
            <a:ext cx="21844000" cy="1711479"/>
          </a:xfrm>
          <a:prstGeom prst="rect">
            <a:avLst/>
          </a:prstGeom>
        </p:spPr>
        <p:txBody>
          <a:bodyPr/>
          <a:lstStyle/>
          <a:p>
            <a:pPr/>
            <a:r>
              <a:t>Isn’t 3D Printing Perfect, Futuristic Magic?</a:t>
            </a:r>
          </a:p>
        </p:txBody>
      </p:sp>
      <p:pic>
        <p:nvPicPr>
          <p:cNvPr id="170" name="79276de2ab7bb4376bf66d974ef6289c.jpg" descr="79276de2ab7bb4376bf66d974ef6289c.jpg"/>
          <p:cNvPicPr>
            <a:picLocks noChangeAspect="1"/>
          </p:cNvPicPr>
          <p:nvPr/>
        </p:nvPicPr>
        <p:blipFill>
          <a:blip r:embed="rId3">
            <a:extLst/>
          </a:blip>
          <a:srcRect l="0" t="0" r="23273" b="20973"/>
          <a:stretch>
            <a:fillRect/>
          </a:stretch>
        </p:blipFill>
        <p:spPr>
          <a:xfrm>
            <a:off x="14007155" y="7512840"/>
            <a:ext cx="9432785" cy="5495354"/>
          </a:xfrm>
          <a:prstGeom prst="rect">
            <a:avLst/>
          </a:prstGeom>
          <a:ln w="12700">
            <a:miter lim="400000"/>
          </a:ln>
        </p:spPr>
      </p:pic>
      <p:pic>
        <p:nvPicPr>
          <p:cNvPr id="171" name="499bce7d1796dfd902a2998198fe0185.jpg" descr="499bce7d1796dfd902a2998198fe0185.jpg"/>
          <p:cNvPicPr>
            <a:picLocks noChangeAspect="1"/>
          </p:cNvPicPr>
          <p:nvPr/>
        </p:nvPicPr>
        <p:blipFill>
          <a:blip r:embed="rId4">
            <a:extLst/>
          </a:blip>
          <a:stretch>
            <a:fillRect/>
          </a:stretch>
        </p:blipFill>
        <p:spPr>
          <a:xfrm>
            <a:off x="1529494" y="3066582"/>
            <a:ext cx="8296918" cy="6222689"/>
          </a:xfrm>
          <a:prstGeom prst="rect">
            <a:avLst/>
          </a:prstGeom>
          <a:ln w="12700">
            <a:miter lim="400000"/>
          </a:ln>
        </p:spPr>
      </p:pic>
      <p:pic>
        <p:nvPicPr>
          <p:cNvPr id="172" name="maxresdefault.jpg" descr="maxresdefault.jpg"/>
          <p:cNvPicPr>
            <a:picLocks noChangeAspect="1"/>
          </p:cNvPicPr>
          <p:nvPr/>
        </p:nvPicPr>
        <p:blipFill>
          <a:blip r:embed="rId5">
            <a:extLst/>
          </a:blip>
          <a:srcRect l="14697" t="16671" r="25454" b="11726"/>
          <a:stretch>
            <a:fillRect/>
          </a:stretch>
        </p:blipFill>
        <p:spPr>
          <a:xfrm>
            <a:off x="13859121" y="2904302"/>
            <a:ext cx="9728909" cy="6547295"/>
          </a:xfrm>
          <a:prstGeom prst="rect">
            <a:avLst/>
          </a:prstGeom>
          <a:ln w="12700">
            <a:miter lim="400000"/>
          </a:ln>
        </p:spPr>
      </p:pic>
      <p:pic>
        <p:nvPicPr>
          <p:cNvPr id="173" name="Owens-Spaghetti-Head.jpg" descr="Owens-Spaghetti-Head.jpg"/>
          <p:cNvPicPr>
            <a:picLocks noChangeAspect="1"/>
          </p:cNvPicPr>
          <p:nvPr/>
        </p:nvPicPr>
        <p:blipFill>
          <a:blip r:embed="rId6">
            <a:extLst/>
          </a:blip>
          <a:stretch>
            <a:fillRect/>
          </a:stretch>
        </p:blipFill>
        <p:spPr>
          <a:xfrm>
            <a:off x="6241793" y="4019550"/>
            <a:ext cx="7620001" cy="5676900"/>
          </a:xfrm>
          <a:prstGeom prst="rect">
            <a:avLst/>
          </a:prstGeom>
          <a:ln w="12700">
            <a:miter lim="400000"/>
          </a:ln>
        </p:spPr>
      </p:pic>
      <p:pic>
        <p:nvPicPr>
          <p:cNvPr id="174" name="3D-printed-millenium-falcon-fail-by--1024x768.jpg" descr="3D-printed-millenium-falcon-fail-by--1024x768.jpg"/>
          <p:cNvPicPr>
            <a:picLocks noChangeAspect="1"/>
          </p:cNvPicPr>
          <p:nvPr/>
        </p:nvPicPr>
        <p:blipFill>
          <a:blip r:embed="rId7">
            <a:extLst/>
          </a:blip>
          <a:stretch>
            <a:fillRect/>
          </a:stretch>
        </p:blipFill>
        <p:spPr>
          <a:xfrm>
            <a:off x="463830" y="8003896"/>
            <a:ext cx="6017890" cy="45134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78" name="Isn’t 3D Printing Perfect, Futuristic Magic?"/>
          <p:cNvSpPr txBox="1"/>
          <p:nvPr>
            <p:ph type="body" sz="quarter" idx="1"/>
          </p:nvPr>
        </p:nvSpPr>
        <p:spPr>
          <a:xfrm>
            <a:off x="1270000" y="587568"/>
            <a:ext cx="21844000" cy="1711479"/>
          </a:xfrm>
          <a:prstGeom prst="rect">
            <a:avLst/>
          </a:prstGeom>
        </p:spPr>
        <p:txBody>
          <a:bodyPr/>
          <a:lstStyle/>
          <a:p>
            <a:pPr/>
            <a:r>
              <a:t>Isn’t 3D Printing Perfect, Futuristic Magic?</a:t>
            </a:r>
          </a:p>
        </p:txBody>
      </p:sp>
      <p:sp>
        <p:nvSpPr>
          <p:cNvPr id="179" name="Affected by environmental factors…"/>
          <p:cNvSpPr txBox="1"/>
          <p:nvPr/>
        </p:nvSpPr>
        <p:spPr>
          <a:xfrm>
            <a:off x="2424477" y="4175505"/>
            <a:ext cx="17302862" cy="53649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08050" indent="-908050" defTabSz="457200">
              <a:lnSpc>
                <a:spcPct val="150000"/>
              </a:lnSpc>
              <a:spcBef>
                <a:spcPts val="0"/>
              </a:spcBef>
              <a:buClr>
                <a:srgbClr val="FFFFFF"/>
              </a:buClr>
              <a:buSzPct val="100000"/>
              <a:buChar char="•"/>
              <a:defRPr sz="7800">
                <a:solidFill>
                  <a:srgbClr val="D5D5D5"/>
                </a:solidFill>
                <a:latin typeface="+mn-lt"/>
                <a:ea typeface="+mn-ea"/>
                <a:cs typeface="+mn-cs"/>
                <a:sym typeface="Graphik Semibold"/>
              </a:defRPr>
            </a:pPr>
            <a:r>
              <a:t>Affected by environmental factors</a:t>
            </a:r>
          </a:p>
          <a:p>
            <a:pPr marL="908050" indent="-908050" defTabSz="457200">
              <a:lnSpc>
                <a:spcPct val="150000"/>
              </a:lnSpc>
              <a:spcBef>
                <a:spcPts val="0"/>
              </a:spcBef>
              <a:buClr>
                <a:srgbClr val="FFFFFF"/>
              </a:buClr>
              <a:buSzPct val="100000"/>
              <a:buChar char="•"/>
              <a:defRPr sz="7800">
                <a:solidFill>
                  <a:srgbClr val="D5D5D5"/>
                </a:solidFill>
                <a:latin typeface="+mn-lt"/>
                <a:ea typeface="+mn-ea"/>
                <a:cs typeface="+mn-cs"/>
                <a:sym typeface="Graphik Semibold"/>
              </a:defRPr>
            </a:pPr>
            <a:r>
              <a:t>Difficult to make durable goods </a:t>
            </a:r>
          </a:p>
          <a:p>
            <a:pPr marL="908050" indent="-908050" defTabSz="457200">
              <a:lnSpc>
                <a:spcPct val="150000"/>
              </a:lnSpc>
              <a:spcBef>
                <a:spcPts val="0"/>
              </a:spcBef>
              <a:buClr>
                <a:srgbClr val="FFFFFF"/>
              </a:buClr>
              <a:buSzPct val="100000"/>
              <a:buChar char="•"/>
              <a:defRPr sz="7800">
                <a:solidFill>
                  <a:srgbClr val="D5D5D5"/>
                </a:solidFill>
                <a:latin typeface="+mn-lt"/>
                <a:ea typeface="+mn-ea"/>
                <a:cs typeface="+mn-cs"/>
                <a:sym typeface="Graphik Semibold"/>
              </a:defRPr>
            </a:pPr>
            <a:r>
              <a:t>EXTREMELY SLOW</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83" name="…and yet, WE’RE DOING IT!"/>
          <p:cNvSpPr txBox="1"/>
          <p:nvPr>
            <p:ph type="title"/>
          </p:nvPr>
        </p:nvSpPr>
        <p:spPr>
          <a:prstGeom prst="rect">
            <a:avLst/>
          </a:prstGeom>
        </p:spPr>
        <p:txBody>
          <a:bodyPr/>
          <a:lstStyle/>
          <a:p>
            <a:pPr/>
            <a:r>
              <a:t>…and yet, WE’RE DOING IT!</a:t>
            </a:r>
          </a:p>
        </p:txBody>
      </p:sp>
      <p:pic>
        <p:nvPicPr>
          <p:cNvPr id="184" name="47171524_1585984269670848_r.jpeg" descr="47171524_1585984269670848_r.jpeg"/>
          <p:cNvPicPr>
            <a:picLocks noChangeAspect="1"/>
          </p:cNvPicPr>
          <p:nvPr/>
        </p:nvPicPr>
        <p:blipFill>
          <a:blip r:embed="rId3">
            <a:extLst/>
          </a:blip>
          <a:srcRect l="3880" t="14926" r="6993" b="11026"/>
          <a:stretch>
            <a:fillRect/>
          </a:stretch>
        </p:blipFill>
        <p:spPr>
          <a:xfrm>
            <a:off x="2565995" y="2151715"/>
            <a:ext cx="19251855" cy="10676441"/>
          </a:xfrm>
          <a:prstGeom prst="rect">
            <a:avLst/>
          </a:prstGeom>
          <a:ln w="12700">
            <a:miter lim="400000"/>
          </a:ln>
          <a:effectLst>
            <a:outerShdw sx="100000" sy="100000" kx="0" ky="0" algn="b" rotWithShape="0" blurRad="520700" dist="25400" dir="5400000">
              <a:schemeClr val="accent3">
                <a:hueOff val="-385756"/>
                <a:satOff val="-32155"/>
                <a:lumOff val="17967"/>
                <a:alpha val="62551"/>
              </a:scheme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88" name="…and yet, WE’RE DOING IT!"/>
          <p:cNvSpPr txBox="1"/>
          <p:nvPr>
            <p:ph type="title"/>
          </p:nvPr>
        </p:nvSpPr>
        <p:spPr>
          <a:prstGeom prst="rect">
            <a:avLst/>
          </a:prstGeom>
        </p:spPr>
        <p:txBody>
          <a:bodyPr/>
          <a:lstStyle/>
          <a:p>
            <a:pPr/>
            <a:r>
              <a:t>…and yet, WE’RE DOING IT!</a:t>
            </a:r>
          </a:p>
        </p:txBody>
      </p:sp>
      <p:pic>
        <p:nvPicPr>
          <p:cNvPr id="189" name="public-domain-ppe-prepared-tyvek-suit-glove.jpg" descr="public-domain-ppe-prepared-tyvek-suit-glove.jpg"/>
          <p:cNvPicPr>
            <a:picLocks noChangeAspect="1"/>
          </p:cNvPicPr>
          <p:nvPr/>
        </p:nvPicPr>
        <p:blipFill>
          <a:blip r:embed="rId3">
            <a:extLst/>
          </a:blip>
          <a:srcRect l="16280" t="2923" r="37892" b="0"/>
          <a:stretch>
            <a:fillRect/>
          </a:stretch>
        </p:blipFill>
        <p:spPr>
          <a:xfrm>
            <a:off x="16564564" y="2740538"/>
            <a:ext cx="7144528" cy="10081940"/>
          </a:xfrm>
          <a:prstGeom prst="rect">
            <a:avLst/>
          </a:prstGeom>
          <a:ln w="12700">
            <a:miter lim="400000"/>
          </a:ln>
          <a:effectLst>
            <a:outerShdw sx="100000" sy="100000" kx="0" ky="0" algn="b" rotWithShape="0" blurRad="520700" dist="25400" dir="5400000">
              <a:schemeClr val="accent2">
                <a:hueOff val="-206910"/>
                <a:satOff val="-12829"/>
                <a:lumOff val="16238"/>
                <a:alpha val="62551"/>
              </a:schemeClr>
            </a:outerShdw>
          </a:effectLst>
        </p:spPr>
      </p:pic>
      <p:pic>
        <p:nvPicPr>
          <p:cNvPr id="190" name="IMG_Shield-scaled.jpg" descr="IMG_Shield-scaled.jpg"/>
          <p:cNvPicPr>
            <a:picLocks noChangeAspect="1"/>
          </p:cNvPicPr>
          <p:nvPr/>
        </p:nvPicPr>
        <p:blipFill>
          <a:blip r:embed="rId4">
            <a:extLst/>
          </a:blip>
          <a:srcRect l="14857" t="7850" r="21930" b="22832"/>
          <a:stretch>
            <a:fillRect/>
          </a:stretch>
        </p:blipFill>
        <p:spPr>
          <a:xfrm>
            <a:off x="221373" y="3281768"/>
            <a:ext cx="9339989" cy="9745903"/>
          </a:xfrm>
          <a:prstGeom prst="rect">
            <a:avLst/>
          </a:prstGeom>
          <a:ln w="12700">
            <a:miter lim="400000"/>
          </a:ln>
          <a:effectLst>
            <a:outerShdw sx="100000" sy="100000" kx="0" ky="0" algn="b" rotWithShape="0" blurRad="520700" dist="25400" dir="5400000">
              <a:schemeClr val="accent2">
                <a:hueOff val="-206910"/>
                <a:satOff val="-12829"/>
                <a:lumOff val="16238"/>
                <a:alpha val="62551"/>
              </a:schemeClr>
            </a:outerShdw>
          </a:effectLst>
        </p:spPr>
      </p:pic>
      <p:pic>
        <p:nvPicPr>
          <p:cNvPr id="191" name="WC5HRRPUHVDFBO7IGB23EKGXWI.jpg" descr="WC5HRRPUHVDFBO7IGB23EKGXWI.jpg"/>
          <p:cNvPicPr>
            <a:picLocks noChangeAspect="1"/>
          </p:cNvPicPr>
          <p:nvPr/>
        </p:nvPicPr>
        <p:blipFill>
          <a:blip r:embed="rId5">
            <a:extLst/>
          </a:blip>
          <a:srcRect l="28965" t="7241" r="24680" b="27937"/>
          <a:stretch>
            <a:fillRect/>
          </a:stretch>
        </p:blipFill>
        <p:spPr>
          <a:xfrm>
            <a:off x="8319117" y="2018109"/>
            <a:ext cx="9229643" cy="9679977"/>
          </a:xfrm>
          <a:prstGeom prst="rect">
            <a:avLst/>
          </a:prstGeom>
          <a:ln w="12700">
            <a:miter lim="400000"/>
          </a:ln>
          <a:effectLst>
            <a:outerShdw sx="100000" sy="100000" kx="0" ky="0" algn="b" rotWithShape="0" blurRad="520700" dist="25400" dir="5400000">
              <a:schemeClr val="accent2">
                <a:hueOff val="-206910"/>
                <a:satOff val="-12829"/>
                <a:lumOff val="16238"/>
                <a:alpha val="62551"/>
              </a:scheme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95" name="Social Media = 140,000 groups, all vying to be The One…"/>
          <p:cNvSpPr txBox="1"/>
          <p:nvPr>
            <p:ph type="body" idx="13"/>
          </p:nvPr>
        </p:nvSpPr>
        <p:spPr>
          <a:xfrm>
            <a:off x="1270000" y="2695336"/>
            <a:ext cx="22507994" cy="9317563"/>
          </a:xfrm>
          <a:prstGeom prst="rect">
            <a:avLst/>
          </a:prstGeom>
          <a:extLst>
            <a:ext uri="{C572A759-6A51-4108-AA02-DFA0A04FC94B}">
              <ma14:wrappingTextBoxFlag xmlns:ma14="http://schemas.microsoft.com/office/mac/drawingml/2011/main" val="1"/>
            </a:ext>
          </a:extLst>
        </p:spPr>
        <p:txBody>
          <a:bodyPr/>
          <a:lstStyle/>
          <a:p>
            <a:pPr marL="745066" indent="-745066" algn="l">
              <a:lnSpc>
                <a:spcPct val="150000"/>
              </a:lnSpc>
              <a:buClr>
                <a:srgbClr val="FFFFFF"/>
              </a:buClr>
              <a:buSzPct val="100000"/>
              <a:buChar char="•"/>
              <a:defRPr sz="6400"/>
            </a:pPr>
            <a:r>
              <a:t>Social Media = 140,000 groups, all vying to be The One</a:t>
            </a:r>
          </a:p>
          <a:p>
            <a:pPr marL="745066" indent="-745066" algn="l">
              <a:lnSpc>
                <a:spcPct val="150000"/>
              </a:lnSpc>
              <a:buClr>
                <a:srgbClr val="FFFFFF"/>
              </a:buClr>
              <a:buSzPct val="100000"/>
              <a:buChar char="•"/>
              <a:defRPr sz="6400"/>
            </a:pPr>
            <a:r>
              <a:t>Slacks Slacks Slacks Slacks Slacks Slacks Slacks Slacks </a:t>
            </a:r>
          </a:p>
          <a:p>
            <a:pPr marL="745066" indent="-745066" algn="l">
              <a:lnSpc>
                <a:spcPct val="150000"/>
              </a:lnSpc>
              <a:buClr>
                <a:srgbClr val="FFFFFF"/>
              </a:buClr>
              <a:buSzPct val="100000"/>
              <a:buChar char="•"/>
              <a:defRPr sz="6400"/>
            </a:pPr>
            <a:r>
              <a:t>Endless Unanswered Google Forms</a:t>
            </a:r>
          </a:p>
          <a:p>
            <a:pPr marL="745066" indent="-745066" algn="l">
              <a:lnSpc>
                <a:spcPct val="150000"/>
              </a:lnSpc>
              <a:buClr>
                <a:srgbClr val="FFFFFF"/>
              </a:buClr>
              <a:buSzPct val="100000"/>
              <a:buChar char="•"/>
              <a:defRPr sz="6400"/>
            </a:pPr>
            <a:r>
              <a:t>Hoarding of materials </a:t>
            </a:r>
          </a:p>
          <a:p>
            <a:pPr marL="745066" indent="-745066" algn="l">
              <a:lnSpc>
                <a:spcPct val="150000"/>
              </a:lnSpc>
              <a:buClr>
                <a:srgbClr val="FFFFFF"/>
              </a:buClr>
              <a:buSzPct val="100000"/>
              <a:buChar char="•"/>
              <a:defRPr sz="6400"/>
            </a:pPr>
            <a:r>
              <a:t>Production of PPE which shouldn’t be used </a:t>
            </a:r>
          </a:p>
          <a:p>
            <a:pPr lvl="3" marL="2421466" indent="-745066" defTabSz="825500">
              <a:lnSpc>
                <a:spcPct val="150000"/>
              </a:lnSpc>
              <a:spcBef>
                <a:spcPts val="0"/>
              </a:spcBef>
              <a:defRPr sz="6400">
                <a:solidFill>
                  <a:srgbClr val="D5D5D5"/>
                </a:solidFill>
                <a:latin typeface="Graphik Medium"/>
                <a:ea typeface="Graphik Medium"/>
                <a:cs typeface="Graphik Medium"/>
                <a:sym typeface="Graphik Medium"/>
              </a:defRPr>
            </a:pPr>
            <a:r>
              <a:t>See the title of this talk</a:t>
            </a:r>
          </a:p>
        </p:txBody>
      </p:sp>
      <p:sp>
        <p:nvSpPr>
          <p:cNvPr id="196" name="Tower of Babel"/>
          <p:cNvSpPr txBox="1"/>
          <p:nvPr>
            <p:ph type="body" sz="half" idx="1"/>
          </p:nvPr>
        </p:nvSpPr>
        <p:spPr>
          <a:xfrm>
            <a:off x="1270000" y="-1156775"/>
            <a:ext cx="21844000" cy="4394201"/>
          </a:xfrm>
          <a:prstGeom prst="rect">
            <a:avLst/>
          </a:prstGeom>
        </p:spPr>
        <p:txBody>
          <a:bodyPr/>
          <a:lstStyle>
            <a:lvl1pPr>
              <a:defRPr spc="-239" sz="12000"/>
            </a:lvl1pPr>
          </a:lstStyle>
          <a:p>
            <a:pPr/>
            <a:r>
              <a:t>Tower of Babel </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200" name="Prusa &amp; 3DVerkistan issue strong designs that are fast to print.…"/>
          <p:cNvSpPr txBox="1"/>
          <p:nvPr>
            <p:ph type="body" idx="13"/>
          </p:nvPr>
        </p:nvSpPr>
        <p:spPr>
          <a:xfrm>
            <a:off x="707340" y="1753101"/>
            <a:ext cx="22969320" cy="9678219"/>
          </a:xfrm>
          <a:prstGeom prst="rect">
            <a:avLst/>
          </a:prstGeom>
          <a:extLst>
            <a:ext uri="{C572A759-6A51-4108-AA02-DFA0A04FC94B}">
              <ma14:wrappingTextBoxFlag xmlns:ma14="http://schemas.microsoft.com/office/mac/drawingml/2011/main" val="1"/>
            </a:ext>
          </a:extLst>
        </p:spPr>
        <p:txBody>
          <a:bodyPr/>
          <a:lstStyle/>
          <a:p>
            <a:pPr marL="698500" indent="-698500" algn="l">
              <a:lnSpc>
                <a:spcPct val="150000"/>
              </a:lnSpc>
              <a:buClr>
                <a:srgbClr val="FFFFFF"/>
              </a:buClr>
              <a:buSzPct val="100000"/>
              <a:buChar char="•"/>
              <a:defRPr sz="5900"/>
            </a:pPr>
            <a:r>
              <a:t>Prusa &amp; 3DVerkistan issue strong designs that are fast to print.</a:t>
            </a:r>
          </a:p>
          <a:p>
            <a:pPr marL="698500" indent="-698500" algn="l">
              <a:lnSpc>
                <a:spcPct val="150000"/>
              </a:lnSpc>
              <a:buClr>
                <a:srgbClr val="FFFFFF"/>
              </a:buClr>
              <a:buSzPct val="100000"/>
              <a:buChar char="•"/>
              <a:defRPr sz="5900"/>
            </a:pPr>
            <a:r>
              <a:t>NIH certifies designs for use, hosts 3D designs repo</a:t>
            </a:r>
          </a:p>
          <a:p>
            <a:pPr marL="698500" indent="-698500" algn="l">
              <a:lnSpc>
                <a:spcPct val="150000"/>
              </a:lnSpc>
              <a:buClr>
                <a:srgbClr val="FFFFFF"/>
              </a:buClr>
              <a:buSzPct val="100000"/>
              <a:buChar char="•"/>
              <a:defRPr sz="5900"/>
            </a:pPr>
            <a:r>
              <a:t>Concise PDFs and “Infograms” achieve mass circulation</a:t>
            </a:r>
          </a:p>
          <a:p>
            <a:pPr marL="698500" indent="-698500" algn="l">
              <a:lnSpc>
                <a:spcPct val="150000"/>
              </a:lnSpc>
              <a:buClr>
                <a:srgbClr val="FFFFFF"/>
              </a:buClr>
              <a:buSzPct val="100000"/>
              <a:buChar char="•"/>
              <a:defRPr sz="5900"/>
            </a:pPr>
            <a:r>
              <a:t>Non-nerds can help with low-tech makes</a:t>
            </a:r>
          </a:p>
          <a:p>
            <a:pPr lvl="1" marL="1257300" indent="-698500" defTabSz="825500">
              <a:lnSpc>
                <a:spcPct val="150000"/>
              </a:lnSpc>
              <a:spcBef>
                <a:spcPts val="0"/>
              </a:spcBef>
              <a:defRPr sz="5900">
                <a:solidFill>
                  <a:srgbClr val="D5D5D5"/>
                </a:solidFill>
                <a:latin typeface="Graphik Medium"/>
                <a:ea typeface="Graphik Medium"/>
                <a:cs typeface="Graphik Medium"/>
                <a:sym typeface="Graphik Medium"/>
              </a:defRPr>
            </a:pPr>
            <a:r>
              <a:t>“Cloth” wearables are easy enough for beginners to make </a:t>
            </a:r>
          </a:p>
        </p:txBody>
      </p:sp>
      <p:sp>
        <p:nvSpPr>
          <p:cNvPr id="201" name="“From Chaos, Comes Order”"/>
          <p:cNvSpPr txBox="1"/>
          <p:nvPr>
            <p:ph type="body" sz="half" idx="1"/>
          </p:nvPr>
        </p:nvSpPr>
        <p:spPr>
          <a:xfrm>
            <a:off x="1270000" y="-1156775"/>
            <a:ext cx="21844000" cy="4394201"/>
          </a:xfrm>
          <a:prstGeom prst="rect">
            <a:avLst/>
          </a:prstGeom>
        </p:spPr>
        <p:txBody>
          <a:bodyPr/>
          <a:lstStyle>
            <a:lvl1pPr>
              <a:defRPr spc="-239" sz="12000"/>
            </a:lvl1pPr>
          </a:lstStyle>
          <a:p>
            <a:pPr/>
            <a:r>
              <a:t>“From Chaos, Comes Order”</a:t>
            </a:r>
          </a:p>
        </p:txBody>
      </p:sp>
      <p:sp>
        <p:nvSpPr>
          <p:cNvPr id="202" name="- Nietzsche"/>
          <p:cNvSpPr txBox="1"/>
          <p:nvPr/>
        </p:nvSpPr>
        <p:spPr>
          <a:xfrm>
            <a:off x="16941951" y="2075831"/>
            <a:ext cx="8887150" cy="8505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975360">
              <a:lnSpc>
                <a:spcPct val="80000"/>
              </a:lnSpc>
              <a:spcBef>
                <a:spcPts val="0"/>
              </a:spcBef>
              <a:defRPr spc="-96">
                <a:gradFill flip="none" rotWithShape="1">
                  <a:gsLst>
                    <a:gs pos="0">
                      <a:srgbClr val="FF00D8"/>
                    </a:gs>
                    <a:gs pos="100000">
                      <a:srgbClr val="FFFD00"/>
                    </a:gs>
                  </a:gsLst>
                  <a:lin ang="2700000" scaled="0"/>
                </a:gradFill>
                <a:latin typeface="+mn-lt"/>
                <a:ea typeface="+mn-ea"/>
                <a:cs typeface="+mn-cs"/>
                <a:sym typeface="Graphik Semibold"/>
              </a:defRPr>
            </a:lvl1pPr>
          </a:lstStyle>
          <a:p>
            <a:pPr/>
            <a:r>
              <a:t>- Nietzsche</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2_ColorGradient">
  <a:themeElements>
    <a:clrScheme name="22_ColorGradient">
      <a:dk1>
        <a:srgbClr val="D000FF"/>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